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0" r:id="rId16"/>
  </p:sldIdLst>
  <p:sldSz cx="14630400" cy="8229600"/>
  <p:notesSz cx="8229600" cy="14630400"/>
  <p:embeddedFontLst>
    <p:embeddedFont>
      <p:font typeface="Lora" pitchFamily="2" charset="0"/>
      <p:regular r:id="rId18"/>
      <p:bold r:id="rId19"/>
    </p:embeddedFont>
    <p:embeddedFont>
      <p:font typeface="Source Sans Pro" panose="020B0503030403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57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52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56397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Protein Sequences with ProtBERT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56397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ProtBERT revolutionizes protein sequence analysis by applying cutting-edge natural language processing techniques.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427" y="803434"/>
            <a:ext cx="6305907" cy="1886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BERT: Deep Learning for NLP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48427" y="2930604"/>
            <a:ext cx="3993713" cy="1298019"/>
          </a:xfrm>
          <a:prstGeom prst="roundRect">
            <a:avLst>
              <a:gd name="adj" fmla="val 2471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962263" y="3144441"/>
            <a:ext cx="251567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Word Embeddings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62263" y="3672721"/>
            <a:ext cx="356604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 letters as vectors.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8427" y="4335542"/>
            <a:ext cx="5149810" cy="1298019"/>
          </a:xfrm>
          <a:prstGeom prst="roundRect">
            <a:avLst>
              <a:gd name="adj" fmla="val 2471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962263" y="4549378"/>
            <a:ext cx="251567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Positional Encoding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62263" y="5077658"/>
            <a:ext cx="472213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 letters order.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8427" y="5740479"/>
            <a:ext cx="6305907" cy="1298019"/>
          </a:xfrm>
          <a:prstGeom prst="roundRect">
            <a:avLst>
              <a:gd name="adj" fmla="val 2471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962263" y="5954316"/>
            <a:ext cx="251567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Self-Attention 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62263" y="6482596"/>
            <a:ext cx="587823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Learns relationship between words (for ProtBERT its letters)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686" y="830104"/>
            <a:ext cx="5114330" cy="65693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DCEB50-1F67-5F7C-45C0-E0DC0D3508AA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543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BERT Works: Key Layers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521393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723340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Word Embeddings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6563439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 words as vectors.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521393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577274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Positional Encoding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0417373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 word order.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1790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8650248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Transformer Layers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65634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3A3630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Learns relationship between words (for ProtBERT its letters)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D23F7-9B27-8FC7-C6DD-617ACEA17BF2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8F082C81-1BDD-2C09-53F3-F89D77187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FF3C021F-CD92-4BDD-A91C-0FC3C793F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47" y="1215341"/>
            <a:ext cx="4451429" cy="57178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893564"/>
            <a:ext cx="4136827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About Dataset</a:t>
            </a:r>
            <a:endParaRPr lang="en-US" sz="38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31" y="919877"/>
            <a:ext cx="1714619" cy="78402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34616" y="2151189"/>
            <a:ext cx="5777627" cy="2280999"/>
          </a:xfrm>
          <a:prstGeom prst="roundRect">
            <a:avLst>
              <a:gd name="adj" fmla="val 1380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944404" y="2378511"/>
            <a:ext cx="351936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took dataset from UniPort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44403" y="2888142"/>
            <a:ext cx="5358051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UniProt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database is a leading resource for protein sequence and functional information. It provides a comprehensive and freely accessible collection of data that includes details about protein sequences, their functions etc.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4616" y="4794766"/>
            <a:ext cx="5777627" cy="2280999"/>
          </a:xfrm>
          <a:prstGeom prst="roundRect">
            <a:avLst>
              <a:gd name="adj" fmla="val 1380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944404" y="5004554"/>
            <a:ext cx="246923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FASTA Format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44404" y="5522952"/>
            <a:ext cx="5358051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There were 3 types of formats (text, xml) we choose </a:t>
            </a: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FASTA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as it is a widely accepted and efficient way to represent protein sequences. The FASTA format is specifically designed for biological sequences.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031831" y="2364938"/>
            <a:ext cx="687145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030" y="2238363"/>
            <a:ext cx="7752506" cy="2106649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024330" y="4650045"/>
            <a:ext cx="6871454" cy="2570440"/>
          </a:xfrm>
          <a:prstGeom prst="roundRect">
            <a:avLst>
              <a:gd name="adj" fmla="val 1094"/>
            </a:avLst>
          </a:prstGeom>
          <a:solidFill>
            <a:srgbClr val="F3E7D4"/>
          </a:solidFill>
          <a:ln/>
        </p:spPr>
      </p:sp>
      <p:sp>
        <p:nvSpPr>
          <p:cNvPr id="13" name="Text 9"/>
          <p:cNvSpPr/>
          <p:nvPr/>
        </p:nvSpPr>
        <p:spPr>
          <a:xfrm>
            <a:off x="7241619" y="4794766"/>
            <a:ext cx="246923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About Dataset: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241619" y="5158859"/>
            <a:ext cx="645187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dataset has two lines: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7241619" y="5683448"/>
            <a:ext cx="6451878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Header Line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Starts with</a:t>
            </a: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&gt;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followed by an identifier and additional information (e.g., species, gene name). 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7241619" y="6428423"/>
            <a:ext cx="6451878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Sequence Lines</a:t>
            </a: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actual protein or amino acid sequence, which can span multiple lines.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3C1AE-D8FF-3E91-4F5A-AEE8275CFBC1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566261" y="444937"/>
            <a:ext cx="3807143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Example</a:t>
            </a:r>
            <a:endParaRPr lang="en-US" sz="2950" b="1" dirty="0"/>
          </a:p>
        </p:txBody>
      </p:sp>
      <p:sp>
        <p:nvSpPr>
          <p:cNvPr id="6" name="Shape 1"/>
          <p:cNvSpPr/>
          <p:nvPr/>
        </p:nvSpPr>
        <p:spPr>
          <a:xfrm>
            <a:off x="566261" y="1244322"/>
            <a:ext cx="13497877" cy="799148"/>
          </a:xfrm>
          <a:prstGeom prst="roundRect">
            <a:avLst>
              <a:gd name="adj" fmla="val 3037"/>
            </a:avLst>
          </a:prstGeom>
          <a:solidFill>
            <a:srgbClr val="F3E7D4"/>
          </a:solidFill>
          <a:ln/>
        </p:spPr>
      </p:sp>
      <p:sp>
        <p:nvSpPr>
          <p:cNvPr id="7" name="Text 2"/>
          <p:cNvSpPr/>
          <p:nvPr/>
        </p:nvSpPr>
        <p:spPr>
          <a:xfrm>
            <a:off x="727948" y="1406009"/>
            <a:ext cx="13174504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04C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&gt;</a:t>
            </a: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sp|</a:t>
            </a:r>
            <a:r>
              <a:rPr lang="en-US" sz="1450" dirty="0">
                <a:solidFill>
                  <a:srgbClr val="F4444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A0A087X1C5</a:t>
            </a: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|CP2D7_HUMAN </a:t>
            </a:r>
            <a:r>
              <a:rPr lang="en-US" sz="1450" dirty="0">
                <a:solidFill>
                  <a:srgbClr val="F4444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Putative cytochrome</a:t>
            </a: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450" dirty="0">
                <a:solidFill>
                  <a:srgbClr val="F4444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P450 2D7</a:t>
            </a: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OS=</a:t>
            </a:r>
            <a:r>
              <a:rPr lang="en-US" sz="1450" dirty="0">
                <a:solidFill>
                  <a:srgbClr val="F4444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Homo sapiens</a:t>
            </a: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OX=9606 GN=CYP2D7 PE=5 SV=1 </a:t>
            </a:r>
            <a:r>
              <a:rPr lang="en-US" sz="1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MGLEALVPLAMIVAIFLLLVDLMHRHQRWAARYPPGPLPLPGLGNLLHVDFQNTPYCFDQ…</a:t>
            </a:r>
            <a:endParaRPr lang="en-US" sz="1450" dirty="0"/>
          </a:p>
        </p:txBody>
      </p:sp>
      <p:sp>
        <p:nvSpPr>
          <p:cNvPr id="8" name="Shape 3"/>
          <p:cNvSpPr/>
          <p:nvPr/>
        </p:nvSpPr>
        <p:spPr>
          <a:xfrm>
            <a:off x="566261" y="2225397"/>
            <a:ext cx="13497877" cy="5571292"/>
          </a:xfrm>
          <a:prstGeom prst="roundRect">
            <a:avLst>
              <a:gd name="adj" fmla="val 4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573881" y="2233017"/>
            <a:ext cx="13482638" cy="4681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735687" y="2337673"/>
            <a:ext cx="208204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3148727" y="2337673"/>
            <a:ext cx="1074610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 stands for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Swiss-Prot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: it means the protein sequence is manually curated and not </a:t>
            </a:r>
            <a:r>
              <a:rPr lang="en-US" sz="12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TrEMBL 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(not reviewed) </a:t>
            </a:r>
            <a:endParaRPr lang="en-US" sz="1250" dirty="0"/>
          </a:p>
        </p:txBody>
      </p:sp>
      <p:sp>
        <p:nvSpPr>
          <p:cNvPr id="12" name="Shape 7"/>
          <p:cNvSpPr/>
          <p:nvPr/>
        </p:nvSpPr>
        <p:spPr>
          <a:xfrm>
            <a:off x="573881" y="2701171"/>
            <a:ext cx="13482638" cy="7269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735687" y="2805827"/>
            <a:ext cx="208204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A0A087..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3148727" y="2805827"/>
            <a:ext cx="10746105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is the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accession number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 unique identifier for this specific protein entry. If the entry were from a different database, it might have a different format or prefix.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573881" y="3428167"/>
            <a:ext cx="13482638" cy="4681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735687" y="3532823"/>
            <a:ext cx="208204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CP2D7_HUMAN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3148727" y="3532823"/>
            <a:ext cx="1074610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is the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protein name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or identifier, and suffix reflects the species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573881" y="3896320"/>
            <a:ext cx="13482638" cy="7269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735687" y="4000976"/>
            <a:ext cx="208204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Putative cytochrome</a:t>
            </a:r>
            <a:endParaRPr lang="en-US" sz="1250" dirty="0"/>
          </a:p>
        </p:txBody>
      </p:sp>
      <p:sp>
        <p:nvSpPr>
          <p:cNvPr id="20" name="Text 15"/>
          <p:cNvSpPr/>
          <p:nvPr/>
        </p:nvSpPr>
        <p:spPr>
          <a:xfrm>
            <a:off x="3148727" y="4000976"/>
            <a:ext cx="10746105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is a detailed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the protein, indicating its function or role here its role is in drug metabolism and the oxidation of organic substances </a:t>
            </a:r>
            <a:r>
              <a:rPr lang="en-US" sz="12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(cytochrome P450 enzyme family)</a:t>
            </a:r>
            <a:endParaRPr lang="en-US" sz="1250" dirty="0"/>
          </a:p>
        </p:txBody>
      </p:sp>
      <p:sp>
        <p:nvSpPr>
          <p:cNvPr id="21" name="Shape 16"/>
          <p:cNvSpPr/>
          <p:nvPr/>
        </p:nvSpPr>
        <p:spPr>
          <a:xfrm>
            <a:off x="573881" y="4623316"/>
            <a:ext cx="13482638" cy="4681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735687" y="4727972"/>
            <a:ext cx="208204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</a:t>
            </a:r>
            <a:endParaRPr lang="en-US" sz="1250" dirty="0"/>
          </a:p>
        </p:txBody>
      </p:sp>
      <p:sp>
        <p:nvSpPr>
          <p:cNvPr id="23" name="Text 18"/>
          <p:cNvSpPr/>
          <p:nvPr/>
        </p:nvSpPr>
        <p:spPr>
          <a:xfrm>
            <a:off x="3148727" y="4727972"/>
            <a:ext cx="1074610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indicates the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organism source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the protein, specifying that it is derived from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humans</a:t>
            </a:r>
            <a:endParaRPr lang="en-US" sz="1250" dirty="0"/>
          </a:p>
        </p:txBody>
      </p:sp>
      <p:sp>
        <p:nvSpPr>
          <p:cNvPr id="24" name="Shape 19"/>
          <p:cNvSpPr/>
          <p:nvPr/>
        </p:nvSpPr>
        <p:spPr>
          <a:xfrm>
            <a:off x="573881" y="5091470"/>
            <a:ext cx="13482638" cy="7269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735687" y="5196126"/>
            <a:ext cx="1903571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OX=9606</a:t>
            </a:r>
            <a:endParaRPr lang="en-US" sz="1450" dirty="0"/>
          </a:p>
        </p:txBody>
      </p:sp>
      <p:sp>
        <p:nvSpPr>
          <p:cNvPr id="26" name="Text 21"/>
          <p:cNvSpPr/>
          <p:nvPr/>
        </p:nvSpPr>
        <p:spPr>
          <a:xfrm>
            <a:off x="3148727" y="5196126"/>
            <a:ext cx="10746105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is the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taxonomic identifier (TaxID)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the organism, a unique number assigned by the </a:t>
            </a:r>
            <a:r>
              <a:rPr lang="en-US" sz="12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NCBI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to represent species in a standardized way. In this case, 9606 corresponds to humans</a:t>
            </a:r>
            <a:endParaRPr lang="en-US" sz="1250" dirty="0"/>
          </a:p>
        </p:txBody>
      </p:sp>
      <p:sp>
        <p:nvSpPr>
          <p:cNvPr id="27" name="Shape 22"/>
          <p:cNvSpPr/>
          <p:nvPr/>
        </p:nvSpPr>
        <p:spPr>
          <a:xfrm>
            <a:off x="573881" y="5818465"/>
            <a:ext cx="13482638" cy="4681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3"/>
          <p:cNvSpPr/>
          <p:nvPr/>
        </p:nvSpPr>
        <p:spPr>
          <a:xfrm>
            <a:off x="735687" y="5923121"/>
            <a:ext cx="1903571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GN=CYP2D7</a:t>
            </a:r>
            <a:endParaRPr lang="en-US" sz="1450" dirty="0"/>
          </a:p>
        </p:txBody>
      </p:sp>
      <p:sp>
        <p:nvSpPr>
          <p:cNvPr id="29" name="Text 24"/>
          <p:cNvSpPr/>
          <p:nvPr/>
        </p:nvSpPr>
        <p:spPr>
          <a:xfrm>
            <a:off x="3148727" y="5923121"/>
            <a:ext cx="1074610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denotes the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 name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associated with the protein, indicating that it is encoded by the  CYP2D7 gene.</a:t>
            </a:r>
            <a:endParaRPr lang="en-US" sz="1250" dirty="0"/>
          </a:p>
        </p:txBody>
      </p:sp>
      <p:sp>
        <p:nvSpPr>
          <p:cNvPr id="30" name="Shape 25"/>
          <p:cNvSpPr/>
          <p:nvPr/>
        </p:nvSpPr>
        <p:spPr>
          <a:xfrm>
            <a:off x="573881" y="6286619"/>
            <a:ext cx="13482638" cy="775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6"/>
          <p:cNvSpPr/>
          <p:nvPr/>
        </p:nvSpPr>
        <p:spPr>
          <a:xfrm>
            <a:off x="735687" y="6391275"/>
            <a:ext cx="208204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PE=5</a:t>
            </a:r>
            <a:endParaRPr lang="en-US" sz="1250" dirty="0"/>
          </a:p>
        </p:txBody>
      </p:sp>
      <p:sp>
        <p:nvSpPr>
          <p:cNvPr id="32" name="Text 27"/>
          <p:cNvSpPr/>
          <p:nvPr/>
        </p:nvSpPr>
        <p:spPr>
          <a:xfrm>
            <a:off x="3148727" y="6391275"/>
            <a:ext cx="1074610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represents the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protein existence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evidence level, </a:t>
            </a:r>
            <a:endParaRPr lang="en-US" sz="1250" dirty="0"/>
          </a:p>
        </p:txBody>
      </p:sp>
      <p:sp>
        <p:nvSpPr>
          <p:cNvPr id="33" name="Text 28"/>
          <p:cNvSpPr/>
          <p:nvPr/>
        </p:nvSpPr>
        <p:spPr>
          <a:xfrm>
            <a:off x="3148727" y="6747153"/>
            <a:ext cx="10746105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0: Predicted. 1: Evidence at protein level to 5: Evidence at protein level from multiple sources.</a:t>
            </a:r>
            <a:endParaRPr lang="en-US" sz="1250" dirty="0"/>
          </a:p>
        </p:txBody>
      </p:sp>
      <p:sp>
        <p:nvSpPr>
          <p:cNvPr id="34" name="Shape 29"/>
          <p:cNvSpPr/>
          <p:nvPr/>
        </p:nvSpPr>
        <p:spPr>
          <a:xfrm>
            <a:off x="573881" y="7062073"/>
            <a:ext cx="13482638" cy="7269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0"/>
          <p:cNvSpPr/>
          <p:nvPr/>
        </p:nvSpPr>
        <p:spPr>
          <a:xfrm>
            <a:off x="735687" y="7166729"/>
            <a:ext cx="208204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SV=1</a:t>
            </a:r>
            <a:endParaRPr lang="en-US" sz="1250" dirty="0"/>
          </a:p>
        </p:txBody>
      </p:sp>
      <p:sp>
        <p:nvSpPr>
          <p:cNvPr id="36" name="Text 31"/>
          <p:cNvSpPr/>
          <p:nvPr/>
        </p:nvSpPr>
        <p:spPr>
          <a:xfrm>
            <a:off x="3148727" y="7166729"/>
            <a:ext cx="10746105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indicates the </a:t>
            </a:r>
            <a:r>
              <a:rPr lang="en-US" sz="1250" b="1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sequence version</a:t>
            </a:r>
            <a:r>
              <a:rPr lang="en-US" sz="12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which is useful for tracking changes or updates to the protein sequence over time. A version number of 1 means its original and 4 means this is the fourth iteration of the sequence.</a:t>
            </a:r>
            <a:endParaRPr lang="en-US" sz="12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0A09F8-F163-2DCA-B208-F1B48FC911CC}"/>
              </a:ext>
            </a:extLst>
          </p:cNvPr>
          <p:cNvSpPr/>
          <p:nvPr/>
        </p:nvSpPr>
        <p:spPr>
          <a:xfrm>
            <a:off x="12791209" y="7837527"/>
            <a:ext cx="1839191" cy="392073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99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1744" y="10093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Scope</a:t>
            </a:r>
            <a:endParaRPr lang="en-US" sz="4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95BDA-C76D-717D-5EA1-6718F4E33F8F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Shape 1">
            <a:extLst>
              <a:ext uri="{FF2B5EF4-FFF2-40B4-BE49-F238E27FC236}">
                <a16:creationId xmlns:a16="http://schemas.microsoft.com/office/drawing/2014/main" id="{C51EFC3C-39BB-3DA9-0AF3-C6B7E706B47C}"/>
              </a:ext>
            </a:extLst>
          </p:cNvPr>
          <p:cNvSpPr/>
          <p:nvPr/>
        </p:nvSpPr>
        <p:spPr>
          <a:xfrm>
            <a:off x="6324124" y="1967508"/>
            <a:ext cx="7468553" cy="5357574"/>
          </a:xfrm>
          <a:prstGeom prst="roundRect">
            <a:avLst>
              <a:gd name="adj" fmla="val 6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C7C4303D-759A-4B15-B314-D41D4A6D7D07}"/>
              </a:ext>
            </a:extLst>
          </p:cNvPr>
          <p:cNvSpPr/>
          <p:nvPr/>
        </p:nvSpPr>
        <p:spPr>
          <a:xfrm>
            <a:off x="6331744" y="197512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3">
            <a:extLst>
              <a:ext uri="{FF2B5EF4-FFF2-40B4-BE49-F238E27FC236}">
                <a16:creationId xmlns:a16="http://schemas.microsoft.com/office/drawing/2014/main" id="{F8D36625-DB68-E3BD-EBBD-7C7F9479AE2C}"/>
              </a:ext>
            </a:extLst>
          </p:cNvPr>
          <p:cNvSpPr/>
          <p:nvPr/>
        </p:nvSpPr>
        <p:spPr>
          <a:xfrm>
            <a:off x="6571059" y="212633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Technique</a:t>
            </a:r>
            <a:endParaRPr lang="en-US" sz="1850" dirty="0"/>
          </a:p>
        </p:txBody>
      </p:sp>
      <p:sp>
        <p:nvSpPr>
          <p:cNvPr id="50" name="Text 4">
            <a:extLst>
              <a:ext uri="{FF2B5EF4-FFF2-40B4-BE49-F238E27FC236}">
                <a16:creationId xmlns:a16="http://schemas.microsoft.com/office/drawing/2014/main" id="{0E15336F-9D35-824A-27D5-3ED22D68402C}"/>
              </a:ext>
            </a:extLst>
          </p:cNvPr>
          <p:cNvSpPr/>
          <p:nvPr/>
        </p:nvSpPr>
        <p:spPr>
          <a:xfrm>
            <a:off x="10301526" y="212633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51" name="Shape 5">
            <a:extLst>
              <a:ext uri="{FF2B5EF4-FFF2-40B4-BE49-F238E27FC236}">
                <a16:creationId xmlns:a16="http://schemas.microsoft.com/office/drawing/2014/main" id="{FF3CD748-1EE9-2DF3-68DB-9CA611090B94}"/>
              </a:ext>
            </a:extLst>
          </p:cNvPr>
          <p:cNvSpPr/>
          <p:nvPr/>
        </p:nvSpPr>
        <p:spPr>
          <a:xfrm>
            <a:off x="6331744" y="2660571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2" name="Text 6">
            <a:extLst>
              <a:ext uri="{FF2B5EF4-FFF2-40B4-BE49-F238E27FC236}">
                <a16:creationId xmlns:a16="http://schemas.microsoft.com/office/drawing/2014/main" id="{31FFAC95-CCA9-FC3E-25F8-311848A46720}"/>
              </a:ext>
            </a:extLst>
          </p:cNvPr>
          <p:cNvSpPr/>
          <p:nvPr/>
        </p:nvSpPr>
        <p:spPr>
          <a:xfrm>
            <a:off x="6571059" y="281178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 Predictive Accuracy</a:t>
            </a:r>
            <a:endParaRPr lang="en-US" sz="1850" dirty="0"/>
          </a:p>
        </p:txBody>
      </p:sp>
      <p:sp>
        <p:nvSpPr>
          <p:cNvPr id="53" name="Text 7">
            <a:extLst>
              <a:ext uri="{FF2B5EF4-FFF2-40B4-BE49-F238E27FC236}">
                <a16:creationId xmlns:a16="http://schemas.microsoft.com/office/drawing/2014/main" id="{1DBDED2D-3918-EB2D-FD51-F8D7BA928D9F}"/>
              </a:ext>
            </a:extLst>
          </p:cNvPr>
          <p:cNvSpPr/>
          <p:nvPr/>
        </p:nvSpPr>
        <p:spPr>
          <a:xfrm>
            <a:off x="10301526" y="281178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on large data set</a:t>
            </a:r>
            <a:endParaRPr lang="en-US" sz="1850" dirty="0"/>
          </a:p>
        </p:txBody>
      </p:sp>
      <p:sp>
        <p:nvSpPr>
          <p:cNvPr id="54" name="Shape 8">
            <a:extLst>
              <a:ext uri="{FF2B5EF4-FFF2-40B4-BE49-F238E27FC236}">
                <a16:creationId xmlns:a16="http://schemas.microsoft.com/office/drawing/2014/main" id="{5DD23394-69F3-FC4E-17EA-00D98D7189B7}"/>
              </a:ext>
            </a:extLst>
          </p:cNvPr>
          <p:cNvSpPr/>
          <p:nvPr/>
        </p:nvSpPr>
        <p:spPr>
          <a:xfrm>
            <a:off x="6331744" y="3346013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9">
            <a:extLst>
              <a:ext uri="{FF2B5EF4-FFF2-40B4-BE49-F238E27FC236}">
                <a16:creationId xmlns:a16="http://schemas.microsoft.com/office/drawing/2014/main" id="{364FDB11-1D00-1A77-75E0-C098CFB221C4}"/>
              </a:ext>
            </a:extLst>
          </p:cNvPr>
          <p:cNvSpPr/>
          <p:nvPr/>
        </p:nvSpPr>
        <p:spPr>
          <a:xfrm>
            <a:off x="6571059" y="349722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with other omics data</a:t>
            </a:r>
            <a:endParaRPr lang="en-US" sz="185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2DFCF4C9-2A61-F3B4-9913-B4823455403B}"/>
              </a:ext>
            </a:extLst>
          </p:cNvPr>
          <p:cNvSpPr/>
          <p:nvPr/>
        </p:nvSpPr>
        <p:spPr>
          <a:xfrm>
            <a:off x="10301526" y="3497223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Predictions with other omics data, such as genomics ect</a:t>
            </a:r>
            <a:endParaRPr lang="en-US" sz="1850" dirty="0"/>
          </a:p>
        </p:txBody>
      </p:sp>
      <p:sp>
        <p:nvSpPr>
          <p:cNvPr id="57" name="Shape 11">
            <a:extLst>
              <a:ext uri="{FF2B5EF4-FFF2-40B4-BE49-F238E27FC236}">
                <a16:creationId xmlns:a16="http://schemas.microsoft.com/office/drawing/2014/main" id="{0AD01164-7ED8-566B-87A2-F4F387406459}"/>
              </a:ext>
            </a:extLst>
          </p:cNvPr>
          <p:cNvSpPr/>
          <p:nvPr/>
        </p:nvSpPr>
        <p:spPr>
          <a:xfrm>
            <a:off x="6331744" y="4414480"/>
            <a:ext cx="7453312" cy="18345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8" name="Text 12">
            <a:extLst>
              <a:ext uri="{FF2B5EF4-FFF2-40B4-BE49-F238E27FC236}">
                <a16:creationId xmlns:a16="http://schemas.microsoft.com/office/drawing/2014/main" id="{AB49F439-3C55-D1D8-C15B-B9859A29AAB0}"/>
              </a:ext>
            </a:extLst>
          </p:cNvPr>
          <p:cNvSpPr/>
          <p:nvPr/>
        </p:nvSpPr>
        <p:spPr>
          <a:xfrm>
            <a:off x="6571059" y="456569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Multi-Modal Training (data)</a:t>
            </a:r>
            <a:endParaRPr lang="en-US" sz="1850" dirty="0"/>
          </a:p>
        </p:txBody>
      </p:sp>
      <p:sp>
        <p:nvSpPr>
          <p:cNvPr id="59" name="Text 13">
            <a:extLst>
              <a:ext uri="{FF2B5EF4-FFF2-40B4-BE49-F238E27FC236}">
                <a16:creationId xmlns:a16="http://schemas.microsoft.com/office/drawing/2014/main" id="{E12ADA2A-E466-3468-FE3F-2FAA4270FD1C}"/>
              </a:ext>
            </a:extLst>
          </p:cNvPr>
          <p:cNvSpPr/>
          <p:nvPr/>
        </p:nvSpPr>
        <p:spPr>
          <a:xfrm>
            <a:off x="10301526" y="4565690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Combing protein sequences with other types of biological data, such as structural information</a:t>
            </a:r>
            <a:endParaRPr lang="en-US" sz="1850" dirty="0"/>
          </a:p>
        </p:txBody>
      </p:sp>
      <p:sp>
        <p:nvSpPr>
          <p:cNvPr id="60" name="Shape 14">
            <a:extLst>
              <a:ext uri="{FF2B5EF4-FFF2-40B4-BE49-F238E27FC236}">
                <a16:creationId xmlns:a16="http://schemas.microsoft.com/office/drawing/2014/main" id="{F498C22F-53B2-F8F1-D98E-9AA377B4DBFF}"/>
              </a:ext>
            </a:extLst>
          </p:cNvPr>
          <p:cNvSpPr/>
          <p:nvPr/>
        </p:nvSpPr>
        <p:spPr>
          <a:xfrm>
            <a:off x="6331744" y="6248995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1" name="Text 15">
            <a:extLst>
              <a:ext uri="{FF2B5EF4-FFF2-40B4-BE49-F238E27FC236}">
                <a16:creationId xmlns:a16="http://schemas.microsoft.com/office/drawing/2014/main" id="{BB58EB0C-29DB-FBFC-6DEA-70DC989F582F}"/>
              </a:ext>
            </a:extLst>
          </p:cNvPr>
          <p:cNvSpPr/>
          <p:nvPr/>
        </p:nvSpPr>
        <p:spPr>
          <a:xfrm>
            <a:off x="6571059" y="640020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Improving Interpretability</a:t>
            </a:r>
            <a:endParaRPr lang="en-US" sz="1850" dirty="0"/>
          </a:p>
        </p:txBody>
      </p:sp>
      <p:sp>
        <p:nvSpPr>
          <p:cNvPr id="62" name="Text 16">
            <a:extLst>
              <a:ext uri="{FF2B5EF4-FFF2-40B4-BE49-F238E27FC236}">
                <a16:creationId xmlns:a16="http://schemas.microsoft.com/office/drawing/2014/main" id="{1C3DA074-4FF6-39D2-16DE-C4707D6B9A53}"/>
              </a:ext>
            </a:extLst>
          </p:cNvPr>
          <p:cNvSpPr/>
          <p:nvPr/>
        </p:nvSpPr>
        <p:spPr>
          <a:xfrm>
            <a:off x="10301526" y="6400205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Visualization tools of data and predictions  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89EF95-23FA-A58A-3502-D781C8F73223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You!!!</a:t>
            </a:r>
            <a:endParaRPr lang="en-US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F82BB5-F92D-C26C-5875-D47643E726E8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83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2576BE72-1F69-EE43-E53B-37EF42AE77C5}"/>
              </a:ext>
            </a:extLst>
          </p:cNvPr>
          <p:cNvSpPr/>
          <p:nvPr/>
        </p:nvSpPr>
        <p:spPr>
          <a:xfrm>
            <a:off x="837724" y="21650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Members</a:t>
            </a:r>
            <a:endParaRPr lang="en-US" sz="44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B11B4BF3-5A49-3C92-DB75-64FF98E37F83}"/>
              </a:ext>
            </a:extLst>
          </p:cNvPr>
          <p:cNvSpPr/>
          <p:nvPr/>
        </p:nvSpPr>
        <p:spPr>
          <a:xfrm>
            <a:off x="837724" y="33477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Anshuman Rath: 22BAC10002</a:t>
            </a:r>
            <a:endParaRPr lang="en-US" sz="185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6981C7B1-F2EF-2B60-4E9A-C84815B96B9A}"/>
              </a:ext>
            </a:extLst>
          </p:cNvPr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Pratham Verma: 22BAC10005</a:t>
            </a:r>
            <a:endParaRPr lang="en-US" sz="18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75D91EA-F55A-13DD-CAE2-B76BB82A64D9}"/>
              </a:ext>
            </a:extLst>
          </p:cNvPr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Riteek Panigrahi: 22BAC10012</a:t>
            </a:r>
            <a:endParaRPr lang="en-US" sz="18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73B45118-0688-CB1E-D33D-628E27471E76}"/>
              </a:ext>
            </a:extLst>
          </p:cNvPr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 K Kiriti: 22BAC10016</a:t>
            </a:r>
            <a:endParaRPr lang="en-US" sz="185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22519B24-66FF-D976-4F6F-AE4DE9126D8F}"/>
              </a:ext>
            </a:extLst>
          </p:cNvPr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Priyanshu Kumar Singh: 22BEC10006</a:t>
            </a:r>
            <a:endParaRPr lang="en-US" sz="185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16E7F6C7-D226-E235-EF93-9B363CEB8B6B}"/>
              </a:ext>
            </a:extLst>
          </p:cNvPr>
          <p:cNvSpPr/>
          <p:nvPr/>
        </p:nvSpPr>
        <p:spPr>
          <a:xfrm>
            <a:off x="837724" y="56814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Aman Singh: 22BEC10010</a:t>
            </a:r>
            <a:endParaRPr lang="en-US" sz="18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C831AF-6CD1-9C9F-4D5C-0283DF2089AF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41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5563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ProtBERT? </a:t>
            </a:r>
            <a:endParaRPr lang="en-US" sz="3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E0573-76E5-1C34-8BC8-C0068C984360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BABA1686-D2B7-E933-BFF1-F40D6B967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07" y="1457444"/>
            <a:ext cx="3631446" cy="2402393"/>
          </a:xfrm>
          <a:prstGeom prst="rect">
            <a:avLst/>
          </a:prstGeom>
        </p:spPr>
      </p:pic>
      <p:sp>
        <p:nvSpPr>
          <p:cNvPr id="31" name="Shape 1">
            <a:extLst>
              <a:ext uri="{FF2B5EF4-FFF2-40B4-BE49-F238E27FC236}">
                <a16:creationId xmlns:a16="http://schemas.microsoft.com/office/drawing/2014/main" id="{34468795-A928-5855-5D9D-2AA17DAFD805}"/>
              </a:ext>
            </a:extLst>
          </p:cNvPr>
          <p:cNvSpPr/>
          <p:nvPr/>
        </p:nvSpPr>
        <p:spPr>
          <a:xfrm>
            <a:off x="695206" y="4005739"/>
            <a:ext cx="3815239" cy="981313"/>
          </a:xfrm>
          <a:prstGeom prst="roundRect">
            <a:avLst>
              <a:gd name="adj" fmla="val 3036"/>
            </a:avLst>
          </a:prstGeom>
          <a:solidFill>
            <a:srgbClr val="F3E7D4"/>
          </a:solidFill>
          <a:ln/>
        </p:spPr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B956A40D-41DB-0685-28C2-A9ABE6DF458B}"/>
              </a:ext>
            </a:extLst>
          </p:cNvPr>
          <p:cNvSpPr/>
          <p:nvPr/>
        </p:nvSpPr>
        <p:spPr>
          <a:xfrm>
            <a:off x="893802" y="4204335"/>
            <a:ext cx="3418046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Classifying Proteins Based on Their Functions</a:t>
            </a:r>
            <a:endParaRPr lang="en-US" sz="1800" dirty="0"/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73CE8482-32C2-2C88-20D2-89CD8D3E7010}"/>
              </a:ext>
            </a:extLst>
          </p:cNvPr>
          <p:cNvSpPr/>
          <p:nvPr/>
        </p:nvSpPr>
        <p:spPr>
          <a:xfrm>
            <a:off x="695206" y="5185648"/>
            <a:ext cx="3815239" cy="1350169"/>
          </a:xfrm>
          <a:prstGeom prst="roundRect">
            <a:avLst>
              <a:gd name="adj" fmla="val 2207"/>
            </a:avLst>
          </a:prstGeom>
          <a:solidFill>
            <a:srgbClr val="F3E7D4"/>
          </a:solidFill>
          <a:ln/>
        </p:spPr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F9426622-401A-FF39-0236-2CA8E30D9D1D}"/>
              </a:ext>
            </a:extLst>
          </p:cNvPr>
          <p:cNvSpPr/>
          <p:nvPr/>
        </p:nvSpPr>
        <p:spPr>
          <a:xfrm>
            <a:off x="893802" y="5384244"/>
            <a:ext cx="3418046" cy="952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involves categorizing proteins into </a:t>
            </a:r>
            <a:r>
              <a:rPr lang="en-US" sz="15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 groups</a:t>
            </a: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based on their roles in biological processes.</a:t>
            </a:r>
            <a:endParaRPr lang="en-US" sz="1550" dirty="0"/>
          </a:p>
        </p:txBody>
      </p:sp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BE9ABE11-47F3-82F5-6F42-D3CEBA5B6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648" y="1360356"/>
            <a:ext cx="3759399" cy="2532671"/>
          </a:xfrm>
          <a:prstGeom prst="rect">
            <a:avLst/>
          </a:prstGeom>
        </p:spPr>
      </p:pic>
      <p:sp>
        <p:nvSpPr>
          <p:cNvPr id="36" name="Shape 5">
            <a:extLst>
              <a:ext uri="{FF2B5EF4-FFF2-40B4-BE49-F238E27FC236}">
                <a16:creationId xmlns:a16="http://schemas.microsoft.com/office/drawing/2014/main" id="{A576D582-6922-6002-7199-66188D12AF33}"/>
              </a:ext>
            </a:extLst>
          </p:cNvPr>
          <p:cNvSpPr/>
          <p:nvPr/>
        </p:nvSpPr>
        <p:spPr>
          <a:xfrm>
            <a:off x="5002648" y="4077091"/>
            <a:ext cx="3957995" cy="689253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EC73EC55-FA72-4201-5AC6-3D3C44C9E93A}"/>
              </a:ext>
            </a:extLst>
          </p:cNvPr>
          <p:cNvSpPr/>
          <p:nvPr/>
        </p:nvSpPr>
        <p:spPr>
          <a:xfrm>
            <a:off x="5201245" y="4224814"/>
            <a:ext cx="2844879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Identifying Binding Sites </a:t>
            </a:r>
            <a:endParaRPr lang="en-US" sz="1800" dirty="0"/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9E5ADD51-8F4D-A47B-198F-3F424FB88E5B}"/>
              </a:ext>
            </a:extLst>
          </p:cNvPr>
          <p:cNvSpPr/>
          <p:nvPr/>
        </p:nvSpPr>
        <p:spPr>
          <a:xfrm>
            <a:off x="5002649" y="4914067"/>
            <a:ext cx="3957995" cy="1667828"/>
          </a:xfrm>
          <a:prstGeom prst="roundRect">
            <a:avLst>
              <a:gd name="adj" fmla="val 1786"/>
            </a:avLst>
          </a:prstGeom>
          <a:solidFill>
            <a:srgbClr val="F3E7D4"/>
          </a:solidFill>
          <a:ln/>
        </p:spPr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6DDB10DE-8CE6-7863-202D-10AB9EED55F6}"/>
              </a:ext>
            </a:extLst>
          </p:cNvPr>
          <p:cNvSpPr/>
          <p:nvPr/>
        </p:nvSpPr>
        <p:spPr>
          <a:xfrm>
            <a:off x="5201245" y="5112663"/>
            <a:ext cx="3560802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Binding sites are specific regions on a protein where interactions with other molecules occur. They </a:t>
            </a:r>
            <a:r>
              <a:rPr lang="en-US" sz="15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help in finding where virus etc. can bind to our cells.</a:t>
            </a: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550" dirty="0"/>
          </a:p>
        </p:txBody>
      </p:sp>
      <p:pic>
        <p:nvPicPr>
          <p:cNvPr id="40" name="Image 2" descr="preencoded.png">
            <a:extLst>
              <a:ext uri="{FF2B5EF4-FFF2-40B4-BE49-F238E27FC236}">
                <a16:creationId xmlns:a16="http://schemas.microsoft.com/office/drawing/2014/main" id="{F20BABCE-108B-D27B-D0CF-0EF7192FB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603" y="1569958"/>
            <a:ext cx="3451767" cy="2264775"/>
          </a:xfrm>
          <a:prstGeom prst="rect">
            <a:avLst/>
          </a:prstGeom>
        </p:spPr>
      </p:pic>
      <p:sp>
        <p:nvSpPr>
          <p:cNvPr id="41" name="Text 9">
            <a:extLst>
              <a:ext uri="{FF2B5EF4-FFF2-40B4-BE49-F238E27FC236}">
                <a16:creationId xmlns:a16="http://schemas.microsoft.com/office/drawing/2014/main" id="{58D49A3E-1036-0E0E-A401-60DF25A28299}"/>
              </a:ext>
            </a:extLst>
          </p:cNvPr>
          <p:cNvSpPr/>
          <p:nvPr/>
        </p:nvSpPr>
        <p:spPr>
          <a:xfrm>
            <a:off x="9452848" y="3626287"/>
            <a:ext cx="449734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42" name="Shape 10">
            <a:extLst>
              <a:ext uri="{FF2B5EF4-FFF2-40B4-BE49-F238E27FC236}">
                <a16:creationId xmlns:a16="http://schemas.microsoft.com/office/drawing/2014/main" id="{B3C1606F-E3CE-6AE9-7B74-0E99B5CA0437}"/>
              </a:ext>
            </a:extLst>
          </p:cNvPr>
          <p:cNvSpPr/>
          <p:nvPr/>
        </p:nvSpPr>
        <p:spPr>
          <a:xfrm>
            <a:off x="9452848" y="4103965"/>
            <a:ext cx="4497348" cy="689253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43" name="Text 11">
            <a:extLst>
              <a:ext uri="{FF2B5EF4-FFF2-40B4-BE49-F238E27FC236}">
                <a16:creationId xmlns:a16="http://schemas.microsoft.com/office/drawing/2014/main" id="{E901090A-44BE-8AC8-5B7F-F8B2C21FC283}"/>
              </a:ext>
            </a:extLst>
          </p:cNvPr>
          <p:cNvSpPr/>
          <p:nvPr/>
        </p:nvSpPr>
        <p:spPr>
          <a:xfrm>
            <a:off x="9651444" y="4302562"/>
            <a:ext cx="391870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Predicting Subcellular Localization</a:t>
            </a:r>
            <a:endParaRPr lang="en-US" sz="1800" dirty="0"/>
          </a:p>
        </p:txBody>
      </p:sp>
      <p:sp>
        <p:nvSpPr>
          <p:cNvPr id="44" name="Shape 12">
            <a:extLst>
              <a:ext uri="{FF2B5EF4-FFF2-40B4-BE49-F238E27FC236}">
                <a16:creationId xmlns:a16="http://schemas.microsoft.com/office/drawing/2014/main" id="{50D2C944-1E85-FD0A-98D4-A740CA505803}"/>
              </a:ext>
            </a:extLst>
          </p:cNvPr>
          <p:cNvSpPr/>
          <p:nvPr/>
        </p:nvSpPr>
        <p:spPr>
          <a:xfrm>
            <a:off x="9452848" y="4991814"/>
            <a:ext cx="4497348" cy="1667828"/>
          </a:xfrm>
          <a:prstGeom prst="roundRect">
            <a:avLst>
              <a:gd name="adj" fmla="val 1786"/>
            </a:avLst>
          </a:prstGeom>
          <a:solidFill>
            <a:srgbClr val="F3E7D4"/>
          </a:solidFill>
          <a:ln/>
        </p:spPr>
      </p:sp>
      <p:sp>
        <p:nvSpPr>
          <p:cNvPr id="45" name="Text 13">
            <a:extLst>
              <a:ext uri="{FF2B5EF4-FFF2-40B4-BE49-F238E27FC236}">
                <a16:creationId xmlns:a16="http://schemas.microsoft.com/office/drawing/2014/main" id="{52B7305E-0B4A-8E14-5292-0D2602813425}"/>
              </a:ext>
            </a:extLst>
          </p:cNvPr>
          <p:cNvSpPr/>
          <p:nvPr/>
        </p:nvSpPr>
        <p:spPr>
          <a:xfrm>
            <a:off x="9651444" y="5190411"/>
            <a:ext cx="4100155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Subcellular localization refers to the specific location within a cell </a:t>
            </a:r>
            <a:r>
              <a:rPr lang="en-US" sz="15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where a protein</a:t>
            </a: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found nucleus, mitochondria, or cytoplasm. It's useful for protein function and cellular processes.</a:t>
            </a:r>
            <a:endParaRPr lang="en-US" sz="1550" dirty="0"/>
          </a:p>
        </p:txBody>
      </p:sp>
      <p:sp>
        <p:nvSpPr>
          <p:cNvPr id="46" name="Text 14">
            <a:extLst>
              <a:ext uri="{FF2B5EF4-FFF2-40B4-BE49-F238E27FC236}">
                <a16:creationId xmlns:a16="http://schemas.microsoft.com/office/drawing/2014/main" id="{6A0AEBBB-6B28-F912-CA68-079E1C72E053}"/>
              </a:ext>
            </a:extLst>
          </p:cNvPr>
          <p:cNvSpPr/>
          <p:nvPr/>
        </p:nvSpPr>
        <p:spPr>
          <a:xfrm>
            <a:off x="9452848" y="6883003"/>
            <a:ext cx="449734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04" y="2611755"/>
            <a:ext cx="4887873" cy="30060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931319"/>
            <a:ext cx="711755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Amino Acids: The building blocks</a:t>
            </a:r>
            <a:endParaRPr lang="en-US" sz="3500" dirty="0"/>
          </a:p>
        </p:txBody>
      </p:sp>
      <p:sp>
        <p:nvSpPr>
          <p:cNvPr id="5" name="Shape 1"/>
          <p:cNvSpPr/>
          <p:nvPr/>
        </p:nvSpPr>
        <p:spPr>
          <a:xfrm>
            <a:off x="6324124" y="3763804"/>
            <a:ext cx="7468553" cy="1534477"/>
          </a:xfrm>
          <a:prstGeom prst="roundRect">
            <a:avLst>
              <a:gd name="adj" fmla="val 2340"/>
            </a:avLst>
          </a:prstGeom>
          <a:solidFill>
            <a:srgbClr val="F3E7D4"/>
          </a:solidFill>
          <a:ln/>
        </p:spPr>
      </p:sp>
      <p:sp>
        <p:nvSpPr>
          <p:cNvPr id="6" name="Text 2"/>
          <p:cNvSpPr/>
          <p:nvPr/>
        </p:nvSpPr>
        <p:spPr>
          <a:xfrm>
            <a:off x="6563439" y="4003119"/>
            <a:ext cx="698992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Amino Acids are the organic compounds that combine to form proteins; hence they are referred to as the building components of proteins.</a:t>
            </a: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AE42C-6548-5C7D-9BD0-9583419E27D1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833" y="599599"/>
            <a:ext cx="307740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List of Amino Acids: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11" y="1420178"/>
            <a:ext cx="7830979" cy="62097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764219-E9DF-AFAD-0863-0AE79EBD2580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4867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Protein sequence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2581156"/>
            <a:ext cx="7468553" cy="3899654"/>
          </a:xfrm>
          <a:prstGeom prst="roundRect">
            <a:avLst>
              <a:gd name="adj" fmla="val 921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20472"/>
            <a:ext cx="6989921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There are </a:t>
            </a:r>
            <a:r>
              <a:rPr lang="en-US" sz="22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 different amino acids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that can be combined in various sequences to form proteins. Each amino acid has a unique side chain (R group) that determines its properties.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371856"/>
            <a:ext cx="47117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example, in a protein sequence: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163848" y="48673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MKTAYIAKQRQISF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98953" y="5362932"/>
            <a:ext cx="49459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Each letter represents an amino acid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85847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0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018" y="3110984"/>
            <a:ext cx="480012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Protein does? 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14018" y="4017050"/>
            <a:ext cx="13202364" cy="707946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917972" y="4221004"/>
            <a:ext cx="930544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binding sites also helps us to diagnose disease and also create drugs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714018" y="5183862"/>
            <a:ext cx="458986" cy="458986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05" y="5233333"/>
            <a:ext cx="287893" cy="3599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76958" y="5183862"/>
            <a:ext cx="240006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Catalysis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376958" y="5606296"/>
            <a:ext cx="583632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Enzymes speed up biochemical reactions.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417237" y="5183862"/>
            <a:ext cx="458986" cy="458986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723" y="5233333"/>
            <a:ext cx="287893" cy="3599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80177" y="5183862"/>
            <a:ext cx="240006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Transport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8080177" y="5606296"/>
            <a:ext cx="583632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Hemoglobin carries oxygen in the blood.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14018" y="6365915"/>
            <a:ext cx="458986" cy="458986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05" y="6415385"/>
            <a:ext cx="287893" cy="35992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76958" y="6365915"/>
            <a:ext cx="240006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Structure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376958" y="6788348"/>
            <a:ext cx="583632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Collagen provides structural support in tissues.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7417237" y="6365915"/>
            <a:ext cx="458986" cy="458986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723" y="6415385"/>
            <a:ext cx="287893" cy="35992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080177" y="6365915"/>
            <a:ext cx="240006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Defense</a:t>
            </a:r>
            <a:endParaRPr lang="en-US" sz="1850" dirty="0"/>
          </a:p>
        </p:txBody>
      </p:sp>
      <p:sp>
        <p:nvSpPr>
          <p:cNvPr id="21" name="Text 14"/>
          <p:cNvSpPr/>
          <p:nvPr/>
        </p:nvSpPr>
        <p:spPr>
          <a:xfrm>
            <a:off x="8080177" y="6788348"/>
            <a:ext cx="583632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Antibodies protect against foreign invaders.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714018" y="7344013"/>
            <a:ext cx="13202364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B82E3F-ADCA-6445-7B8E-369CB2263A47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802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Protein and text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762970"/>
            <a:ext cx="12954952" cy="1886426"/>
          </a:xfrm>
          <a:prstGeom prst="roundRect">
            <a:avLst>
              <a:gd name="adj" fmla="val 1903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4002286"/>
            <a:ext cx="12476321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Protein sequence is just a sequence of amino acids which are letters and sentences are just sequence of words. We use Natural Language Processing to process text using transformers, word encoders: BERT, decoders ect. So to analyze protein sequence we can use the same tools like BERT on these Protein sequences.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493A11-AAC5-0993-C894-2EFC893D778C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443" y="540068"/>
            <a:ext cx="13259514" cy="1152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BERT: Bidirectional Encoder Representations from Transformers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85443" y="2162056"/>
            <a:ext cx="433030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05868" y="1981795"/>
            <a:ext cx="4330303" cy="1543050"/>
          </a:xfrm>
          <a:prstGeom prst="roundRect">
            <a:avLst>
              <a:gd name="adj" fmla="val 1904"/>
            </a:avLst>
          </a:prstGeom>
          <a:solidFill>
            <a:srgbClr val="F3E7D4"/>
          </a:solidFill>
          <a:ln/>
        </p:spPr>
      </p:sp>
      <p:sp>
        <p:nvSpPr>
          <p:cNvPr id="5" name="Text 3"/>
          <p:cNvSpPr/>
          <p:nvPr/>
        </p:nvSpPr>
        <p:spPr>
          <a:xfrm>
            <a:off x="901607" y="2177534"/>
            <a:ext cx="3938826" cy="1151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BERT is a powerful tool used in Natural Language Processing to analyze and process text data efficiently.  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05868" y="3745111"/>
            <a:ext cx="433030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5443" y="4077177"/>
            <a:ext cx="4330303" cy="1255157"/>
          </a:xfrm>
          <a:prstGeom prst="roundRect">
            <a:avLst>
              <a:gd name="adj" fmla="val 2341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881182" y="4272916"/>
            <a:ext cx="3938826" cy="8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 ProtBERT we use amino acids as inputs and output is completed sequence.</a:t>
            </a:r>
            <a:endParaRPr lang="en-US" sz="1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083" y="1981795"/>
            <a:ext cx="7290164" cy="3561518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05868" y="5847918"/>
            <a:ext cx="8451413" cy="1255157"/>
          </a:xfrm>
          <a:prstGeom prst="roundRect">
            <a:avLst>
              <a:gd name="adj" fmla="val 2341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901606" y="6043657"/>
            <a:ext cx="8059936" cy="8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During training, ProtBERT uses a technique called masked language modeling. In this approach, certain amino acids in a sequence are randomly hidden (masked)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85443" y="7376041"/>
            <a:ext cx="132595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0C77F4-5947-7786-A658-1A2BC56A5143}"/>
              </a:ext>
            </a:extLst>
          </p:cNvPr>
          <p:cNvSpPr/>
          <p:nvPr/>
        </p:nvSpPr>
        <p:spPr>
          <a:xfrm>
            <a:off x="12791209" y="7668491"/>
            <a:ext cx="1839191" cy="561109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949</Words>
  <Application>Microsoft Office PowerPoint</Application>
  <PresentationFormat>Custom</PresentationFormat>
  <Paragraphs>108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Lora</vt:lpstr>
      <vt:lpstr>Source Sans Pro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 kiriti</cp:lastModifiedBy>
  <cp:revision>7</cp:revision>
  <dcterms:created xsi:type="dcterms:W3CDTF">2025-04-14T05:35:25Z</dcterms:created>
  <dcterms:modified xsi:type="dcterms:W3CDTF">2025-04-14T11:27:24Z</dcterms:modified>
</cp:coreProperties>
</file>